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70" r:id="rId11"/>
    <p:sldId id="269" r:id="rId12"/>
    <p:sldId id="275" r:id="rId13"/>
    <p:sldId id="276" r:id="rId14"/>
    <p:sldId id="277" r:id="rId15"/>
    <p:sldId id="278" r:id="rId16"/>
    <p:sldId id="262" r:id="rId17"/>
    <p:sldId id="271" r:id="rId18"/>
    <p:sldId id="274" r:id="rId19"/>
    <p:sldId id="272" r:id="rId20"/>
    <p:sldId id="273" r:id="rId21"/>
    <p:sldId id="265" r:id="rId22"/>
    <p:sldId id="263" r:id="rId23"/>
    <p:sldId id="26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F2581-19B7-477C-92D7-A3E24737733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21A8A-DACB-4820-B410-096440D12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CB90-BE42-49C6-AC10-91A0FE367138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FE09-6D95-4711-AF21-20E73005B3E3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4E2-0E20-49F1-B05C-B4B6958F4952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134A-F2C1-403C-A4E4-64E52706CE4C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2E7-8D7E-4B78-B4C2-3D95C7081047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26F-C72B-4725-A0AE-52110F63F96F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6955-3883-4ACC-8832-3E94220D95E4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2925-1B9F-4D3D-AD73-C1560D9FD769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642F-BE20-4239-8ACC-41229E8BE388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7B5C-E53B-4777-B25C-DA6214D0D14A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4452-6074-44CE-B170-C602B24144BB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D242-9628-47D5-A2B3-6397EAA19ECB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B441-9F48-4528-A3DF-31612DF49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.p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ilto:webmaster@census.gov.p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International Seminar on Modernizing Official Statistics:  Meeting Productivity and New Data Challenges</a:t>
            </a:r>
            <a:br>
              <a:rPr lang="en-US" sz="2000" dirty="0" smtClean="0"/>
            </a:br>
            <a:r>
              <a:rPr lang="en-US" sz="2000" dirty="0" smtClean="0"/>
              <a:t>Tianjin, China, October 24 – 26, 2013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</a:t>
            </a:r>
            <a:r>
              <a:rPr lang="en-US" dirty="0" smtClean="0"/>
              <a:t>5:  </a:t>
            </a:r>
            <a:br>
              <a:rPr lang="en-US" dirty="0" smtClean="0"/>
            </a:br>
            <a:r>
              <a:rPr lang="en-US" sz="3600" dirty="0" smtClean="0"/>
              <a:t>Modernization of Data </a:t>
            </a:r>
            <a:r>
              <a:rPr lang="en-US" sz="3600" dirty="0" smtClean="0"/>
              <a:t>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781800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Paula </a:t>
            </a:r>
            <a:r>
              <a:rPr lang="en-US" sz="2800" dirty="0" err="1" smtClean="0"/>
              <a:t>Monina</a:t>
            </a:r>
            <a:r>
              <a:rPr lang="en-US" sz="2800" dirty="0" smtClean="0"/>
              <a:t> G. </a:t>
            </a:r>
            <a:r>
              <a:rPr lang="en-US" sz="2800" dirty="0" err="1" smtClean="0"/>
              <a:t>Collado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Deputy Administrator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National Statistics Office, Philippines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Dissemination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72390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Bulletins/Factsheets/Primers/Brochures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80515"/>
            <a:ext cx="1828800" cy="437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14725" y="1733550"/>
            <a:ext cx="46196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07596">
            <a:off x="1458665" y="4148858"/>
            <a:ext cx="414059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6" descr="cd hol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505200"/>
            <a:ext cx="230346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Dissemination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5562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Licensed </a:t>
            </a:r>
            <a:r>
              <a:rPr lang="en-US" dirty="0" err="1" smtClean="0"/>
              <a:t>Microdata</a:t>
            </a:r>
            <a:r>
              <a:rPr lang="en-US" dirty="0" smtClean="0"/>
              <a:t>/PUF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Raw data files;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Master files;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Public use files (PUFs);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Licensed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files;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Files accessed via remote access; and</a:t>
            </a:r>
          </a:p>
          <a:p>
            <a:pPr marL="1009650" lvl="1" indent="-609600"/>
            <a:r>
              <a:rPr lang="en-US" dirty="0" smtClean="0">
                <a:latin typeface="Arial" pitchFamily="34" charset="0"/>
                <a:cs typeface="Arial" pitchFamily="34" charset="0"/>
              </a:rPr>
              <a:t>Files for use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enclaves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6172200" y="2133600"/>
            <a:ext cx="2819400" cy="2041525"/>
            <a:chOff x="3168" y="2496"/>
            <a:chExt cx="2320" cy="1680"/>
          </a:xfrm>
        </p:grpSpPr>
        <p:pic>
          <p:nvPicPr>
            <p:cNvPr id="20" name="Picture 16" descr="inside side b FIN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D008C"/>
                </a:clrFrom>
                <a:clrTo>
                  <a:srgbClr val="ED008C">
                    <a:alpha val="0"/>
                  </a:srgbClr>
                </a:clrTo>
              </a:clrChange>
            </a:blip>
            <a:srcRect t="9804" b="33333"/>
            <a:stretch>
              <a:fillRect/>
            </a:stretch>
          </p:blipFill>
          <p:spPr bwMode="auto">
            <a:xfrm>
              <a:off x="3168" y="2496"/>
              <a:ext cx="203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inside side b FIN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D008C"/>
                </a:clrFrom>
                <a:clrTo>
                  <a:srgbClr val="ED008C">
                    <a:alpha val="0"/>
                  </a:srgbClr>
                </a:clrTo>
              </a:clrChange>
            </a:blip>
            <a:srcRect t="9804" b="33333"/>
            <a:stretch>
              <a:fillRect/>
            </a:stretch>
          </p:blipFill>
          <p:spPr bwMode="auto">
            <a:xfrm>
              <a:off x="3264" y="2592"/>
              <a:ext cx="203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 descr="inside side b FIN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D008C"/>
                </a:clrFrom>
                <a:clrTo>
                  <a:srgbClr val="ED008C">
                    <a:alpha val="0"/>
                  </a:srgbClr>
                </a:clrTo>
              </a:clrChange>
            </a:blip>
            <a:srcRect t="9804" b="33333"/>
            <a:stretch>
              <a:fillRect/>
            </a:stretch>
          </p:blipFill>
          <p:spPr bwMode="auto">
            <a:xfrm>
              <a:off x="3360" y="2688"/>
              <a:ext cx="203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9" descr="inside side b FIN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D008C"/>
                </a:clrFrom>
                <a:clrTo>
                  <a:srgbClr val="ED008C">
                    <a:alpha val="0"/>
                  </a:srgbClr>
                </a:clrTo>
              </a:clrChange>
            </a:blip>
            <a:srcRect t="9804" b="33333"/>
            <a:stretch>
              <a:fillRect/>
            </a:stretch>
          </p:blipFill>
          <p:spPr bwMode="auto">
            <a:xfrm>
              <a:off x="3456" y="2784"/>
              <a:ext cx="203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Modalities of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62600" y="2133600"/>
            <a:ext cx="3276600" cy="426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Television</a:t>
            </a:r>
          </a:p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Radio</a:t>
            </a:r>
          </a:p>
          <a:p>
            <a:pPr marL="914400" marR="0" lvl="1" indent="-51435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Census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Serbilis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Radyo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Print media/ Newspapers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Modalities of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1828800"/>
            <a:ext cx="9144000" cy="121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8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 World Wide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Web/Internet 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www.census.gov.ph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Emails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webmaster@census.gov.ph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88660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Modalities of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2057400"/>
            <a:ext cx="3962400" cy="426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7. NSO Bulletin Boards</a:t>
            </a: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NSO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Libraries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Telephone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905506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981200"/>
            <a:ext cx="4191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10. Postal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Mail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Fora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Workshops and Seminars</a:t>
            </a:r>
          </a:p>
          <a:p>
            <a:pPr marL="857250" lvl="1" indent="-457200">
              <a:lnSpc>
                <a:spcPct val="8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User-producer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workshops</a:t>
            </a:r>
          </a:p>
          <a:p>
            <a:pPr marL="857250" lvl="1" indent="-457200">
              <a:lnSpc>
                <a:spcPct val="8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Consultative workshops</a:t>
            </a:r>
          </a:p>
          <a:p>
            <a:pPr marL="857250" lvl="1" indent="-457200">
              <a:lnSpc>
                <a:spcPct val="8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Advocacy forum</a:t>
            </a:r>
          </a:p>
          <a:p>
            <a:pPr marL="857250" lvl="1" indent="-457200">
              <a:lnSpc>
                <a:spcPct val="8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Press conferences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8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Modalities of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62600" y="3200400"/>
            <a:ext cx="3276600" cy="121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12. Exhibits 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13. Data Enclave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848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2819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</a:t>
            </a:r>
            <a:r>
              <a:rPr lang="en-US" sz="3600" dirty="0" smtClean="0"/>
              <a:t>Initiatives on Data Dissemination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22860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NSO Data Archive (Metadata &amp; Data Catalog)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14400"/>
            <a:ext cx="53816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76865"/>
            <a:ext cx="3048000" cy="18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Initiatives on Data Dissemination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8305800" cy="51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79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5410200"/>
            <a:ext cx="7391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PH" sz="2400" dirty="0" smtClean="0"/>
              <a:t>developed in collaboration with the Organization for Economic Cooperation and Development (OECD) under its Accelerated Data Program </a:t>
            </a:r>
            <a:endParaRPr lang="en-P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Initiatives on Data Dissemination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220075" cy="66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54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05400"/>
            <a:ext cx="1924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Initiatives on Data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2362200"/>
          </a:xfrm>
        </p:spPr>
        <p:txBody>
          <a:bodyPr/>
          <a:lstStyle/>
          <a:p>
            <a:r>
              <a:rPr lang="en-US" dirty="0" smtClean="0"/>
              <a:t>NSO </a:t>
            </a:r>
            <a:r>
              <a:rPr lang="en-US" dirty="0" smtClean="0"/>
              <a:t>Website to provide data in readable and reusable formats instead of </a:t>
            </a:r>
            <a:r>
              <a:rPr lang="en-US" dirty="0" err="1" smtClean="0"/>
              <a:t>pdf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Set-up of NSO Data Enclave to allow researchers to use census/survey </a:t>
            </a:r>
            <a:r>
              <a:rPr lang="en-US" dirty="0" err="1" smtClean="0"/>
              <a:t>microdata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33989"/>
            <a:ext cx="2695575" cy="21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1924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Dissemination Policies</a:t>
            </a:r>
          </a:p>
          <a:p>
            <a:r>
              <a:rPr lang="en-US" dirty="0" smtClean="0"/>
              <a:t>Traditional Dissemination </a:t>
            </a:r>
            <a:r>
              <a:rPr lang="en-US" dirty="0" smtClean="0"/>
              <a:t>Materials</a:t>
            </a:r>
          </a:p>
          <a:p>
            <a:pPr>
              <a:defRPr/>
            </a:pPr>
            <a:r>
              <a:rPr lang="en-US" dirty="0" smtClean="0"/>
              <a:t>Modalities of Data Access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Initiatives on Data Dissemination</a:t>
            </a:r>
          </a:p>
          <a:p>
            <a:r>
              <a:rPr lang="en-US" dirty="0" smtClean="0"/>
              <a:t>Future Directions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Initiatives on Data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Partnership </a:t>
            </a:r>
            <a:r>
              <a:rPr lang="en-US" dirty="0" smtClean="0"/>
              <a:t>with </a:t>
            </a:r>
            <a:r>
              <a:rPr lang="en-US" dirty="0" smtClean="0"/>
              <a:t> 88 Accredited </a:t>
            </a:r>
            <a:r>
              <a:rPr lang="en-US" dirty="0" smtClean="0"/>
              <a:t>Data </a:t>
            </a:r>
            <a:r>
              <a:rPr lang="en-US" dirty="0" smtClean="0"/>
              <a:t>Centers</a:t>
            </a:r>
            <a:r>
              <a:rPr lang="en-PH" dirty="0" smtClean="0"/>
              <a:t> </a:t>
            </a:r>
            <a:r>
              <a:rPr lang="en-PH" sz="2800" dirty="0" smtClean="0"/>
              <a:t>consisting of libraries </a:t>
            </a:r>
            <a:r>
              <a:rPr lang="en-PH" sz="2800" dirty="0" smtClean="0"/>
              <a:t>of different colleges and universities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8153400" cy="174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Conversion of past NSO Website data from </a:t>
            </a:r>
            <a:r>
              <a:rPr lang="en-US" dirty="0" err="1" smtClean="0"/>
              <a:t>pdf</a:t>
            </a:r>
            <a:r>
              <a:rPr lang="en-US" dirty="0" smtClean="0"/>
              <a:t> to readable and usable format (voluminous)</a:t>
            </a:r>
          </a:p>
          <a:p>
            <a:r>
              <a:rPr lang="en-US" dirty="0" smtClean="0"/>
              <a:t>Include </a:t>
            </a:r>
            <a:r>
              <a:rPr lang="en-US" dirty="0" smtClean="0"/>
              <a:t>updating of Metadata &amp; Data Catalog as </a:t>
            </a:r>
            <a:r>
              <a:rPr lang="en-US" dirty="0" smtClean="0"/>
              <a:t>additional task </a:t>
            </a:r>
            <a:r>
              <a:rPr lang="en-US" dirty="0" smtClean="0"/>
              <a:t>of </a:t>
            </a:r>
            <a:r>
              <a:rPr lang="en-US" dirty="0" smtClean="0"/>
              <a:t>statistician’s functions </a:t>
            </a:r>
          </a:p>
          <a:p>
            <a:r>
              <a:rPr lang="en-US" dirty="0" smtClean="0"/>
              <a:t>Availability </a:t>
            </a:r>
            <a:r>
              <a:rPr lang="en-US" dirty="0" smtClean="0"/>
              <a:t>of statisticians to assist researchers using </a:t>
            </a:r>
            <a:r>
              <a:rPr lang="en-US" dirty="0" err="1" smtClean="0"/>
              <a:t>microdata</a:t>
            </a:r>
            <a:r>
              <a:rPr lang="en-US" dirty="0" smtClean="0"/>
              <a:t> in NSO Data Enclave</a:t>
            </a:r>
          </a:p>
          <a:p>
            <a:r>
              <a:rPr lang="en-US" dirty="0" smtClean="0"/>
              <a:t>Timeliness of NSO </a:t>
            </a:r>
            <a:r>
              <a:rPr lang="en-US" dirty="0" smtClean="0"/>
              <a:t>publications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Dissemination strategy to align with Open Data Initiative</a:t>
            </a:r>
          </a:p>
          <a:p>
            <a:r>
              <a:rPr lang="en-US" dirty="0" smtClean="0"/>
              <a:t>Enhancement of NSO Data Enclave (availability of more </a:t>
            </a:r>
            <a:r>
              <a:rPr lang="en-US" dirty="0" err="1" smtClean="0"/>
              <a:t>microdata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Setup Digital Library of NSO publications (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NSO publications to be made available in the NSO Website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75267"/>
            <a:ext cx="7543800" cy="41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International Seminar on Modernizing Official Statistics:  Meeting Productivity and New Data Challenges</a:t>
            </a:r>
            <a:br>
              <a:rPr lang="en-US" sz="2000" dirty="0" smtClean="0"/>
            </a:br>
            <a:r>
              <a:rPr lang="en-US" sz="2000" dirty="0" smtClean="0"/>
              <a:t>Tianjin, China, October 24 – 26, 2013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</a:t>
            </a:r>
            <a:r>
              <a:rPr lang="en-US" dirty="0" smtClean="0"/>
              <a:t>5:  </a:t>
            </a:r>
            <a:br>
              <a:rPr lang="en-US" dirty="0" smtClean="0"/>
            </a:br>
            <a:r>
              <a:rPr lang="en-US" sz="3600" dirty="0" smtClean="0"/>
              <a:t>Modernization of Data </a:t>
            </a:r>
            <a:r>
              <a:rPr lang="en-US" sz="3600" dirty="0" smtClean="0"/>
              <a:t>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781800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Paula </a:t>
            </a:r>
            <a:r>
              <a:rPr lang="en-US" sz="2800" dirty="0" err="1" smtClean="0"/>
              <a:t>Monina</a:t>
            </a:r>
            <a:r>
              <a:rPr lang="en-US" sz="2800" dirty="0" smtClean="0"/>
              <a:t> G. </a:t>
            </a:r>
            <a:r>
              <a:rPr lang="en-US" sz="2800" dirty="0" err="1" smtClean="0"/>
              <a:t>Collado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Deputy Administrator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National Statistics Office, Philippines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Statistics Office (NSO) is the major statistical agency responsible in collecting, compiling, classifying, producing, publishing, and disseminating general-purpose statistics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Commonwealth Act (CA) No. 591</a:t>
            </a:r>
          </a:p>
          <a:p>
            <a:r>
              <a:rPr lang="en-US" dirty="0" smtClean="0"/>
              <a:t>Sources of Data: (1) Censuses, (2) Surveys, and (3) Administrative Forms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58293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441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228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5720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 smtClean="0">
                <a:latin typeface="Arial Black" pitchFamily="34" charset="0"/>
                <a:cs typeface="Aharoni" pitchFamily="2" charset="-79"/>
              </a:rPr>
              <a:t>Philippine Statistical Act of </a:t>
            </a:r>
            <a:r>
              <a:rPr lang="en-PH" sz="4000" b="1" dirty="0" smtClean="0">
                <a:latin typeface="Arial Black" pitchFamily="34" charset="0"/>
                <a:cs typeface="Aharoni" pitchFamily="2" charset="-79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441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228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dirty="0" smtClean="0"/>
              <a:t>Philippine Statistical Act of 2013</a:t>
            </a:r>
            <a:endParaRPr lang="en-PH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en-PH" dirty="0" smtClean="0"/>
              <a:t>Creates a Philippine Statistical Authority</a:t>
            </a:r>
          </a:p>
          <a:p>
            <a:r>
              <a:rPr lang="en-PH" dirty="0" smtClean="0"/>
              <a:t>From major statistical agencies engaged in primary data collection and compilation of secondary data</a:t>
            </a:r>
          </a:p>
          <a:p>
            <a:r>
              <a:rPr lang="en-PH" dirty="0" smtClean="0"/>
              <a:t>PSA Board and Offices 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962400"/>
            <a:ext cx="2324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8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1981200"/>
            <a:ext cx="2619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7818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Provide input for </a:t>
            </a:r>
            <a:r>
              <a:rPr lang="en-US" dirty="0" smtClean="0">
                <a:solidFill>
                  <a:srgbClr val="002060"/>
                </a:solidFill>
              </a:rPr>
              <a:t>evidence-based policy making</a:t>
            </a:r>
          </a:p>
          <a:p>
            <a:r>
              <a:rPr lang="en-US" dirty="0" smtClean="0"/>
              <a:t>Provide data for researchers and students for </a:t>
            </a:r>
            <a:r>
              <a:rPr lang="en-US" dirty="0" smtClean="0">
                <a:solidFill>
                  <a:srgbClr val="002060"/>
                </a:solidFill>
              </a:rPr>
              <a:t>knowledge creation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Informed citizenry </a:t>
            </a:r>
            <a:r>
              <a:rPr lang="en-US" dirty="0" smtClean="0"/>
              <a:t>thru provision of general-purpose statistics</a:t>
            </a:r>
          </a:p>
          <a:p>
            <a:r>
              <a:rPr lang="en-US" dirty="0" smtClean="0"/>
              <a:t>Wider use of NSO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Dissemination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Advance Release Calendar</a:t>
            </a:r>
          </a:p>
          <a:p>
            <a:r>
              <a:rPr lang="en-US" dirty="0" smtClean="0"/>
              <a:t>Web Posting and Issuance of Press Releases</a:t>
            </a:r>
          </a:p>
          <a:p>
            <a:r>
              <a:rPr lang="en-US" dirty="0" smtClean="0"/>
              <a:t>Confidentiality of Data</a:t>
            </a:r>
          </a:p>
          <a:p>
            <a:r>
              <a:rPr lang="en-US" dirty="0" smtClean="0"/>
              <a:t>Pricing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3241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14800"/>
            <a:ext cx="20097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Dissemination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4267200" cy="2438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Publications (Book, CD-ROM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81600" y="2057400"/>
            <a:ext cx="3509962" cy="4278313"/>
            <a:chOff x="5101147" y="2207840"/>
            <a:chExt cx="4042853" cy="4277560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1147" y="2207840"/>
              <a:ext cx="1618801" cy="235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0880" y="2915289"/>
              <a:ext cx="1438934" cy="2259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80347" y="3622739"/>
              <a:ext cx="1366987" cy="202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5866" y="4343400"/>
              <a:ext cx="2518134" cy="21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POPCEN 2007 co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270504">
              <a:off x="7472418" y="2850281"/>
              <a:ext cx="1165622" cy="1657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28" descr="POPCEN 2007_luzon co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162295">
              <a:off x="7023637" y="3194598"/>
              <a:ext cx="1166813" cy="1657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962400" y="4419600"/>
            <a:ext cx="2036763" cy="1755775"/>
            <a:chOff x="7107010" y="1828800"/>
            <a:chExt cx="2036990" cy="1756292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7107010" y="2067022"/>
              <a:ext cx="1936708" cy="1518070"/>
              <a:chOff x="5943600" y="4724400"/>
              <a:chExt cx="2157412" cy="1547813"/>
            </a:xfrm>
          </p:grpSpPr>
          <p:pic>
            <p:nvPicPr>
              <p:cNvPr id="16" name="Picture 62" descr="cdro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224588" y="4724400"/>
                <a:ext cx="1471612" cy="147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2" descr="cdro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629400" y="4724400"/>
                <a:ext cx="1471612" cy="147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2" descr="cdro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943600" y="4800600"/>
                <a:ext cx="1471612" cy="147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3119" y="1828800"/>
              <a:ext cx="1510881" cy="1650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 Lette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"/>
            <a:ext cx="43719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9906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Dissemination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581400"/>
            <a:ext cx="3657600" cy="2620963"/>
          </a:xfrm>
        </p:spPr>
        <p:txBody>
          <a:bodyPr>
            <a:normAutofit/>
          </a:bodyPr>
          <a:lstStyle/>
          <a:p>
            <a:r>
              <a:rPr lang="en-US" dirty="0" smtClean="0"/>
              <a:t>Special </a:t>
            </a:r>
            <a:r>
              <a:rPr lang="en-US" dirty="0" smtClean="0"/>
              <a:t>Releases (Tri-media, Web channels)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B441-9F48-4528-A3DF-31612DF498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Picture 18" descr="press release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3644734" cy="51525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7799">
            <a:off x="1061202" y="3757486"/>
            <a:ext cx="3332161" cy="27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62000" y="2286001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Releases (Tri-media, Web channels)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525</Words>
  <Application>Microsoft Office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International Seminar on Modernizing Official Statistics:  Meeting Productivity and New Data Challenges Tianjin, China, October 24 – 26, 2013   Session 5:   Modernization of Data Dissemination</vt:lpstr>
      <vt:lpstr>Outline</vt:lpstr>
      <vt:lpstr>Background</vt:lpstr>
      <vt:lpstr>Background</vt:lpstr>
      <vt:lpstr>Background</vt:lpstr>
      <vt:lpstr>Motivation</vt:lpstr>
      <vt:lpstr>Dissemination Policies</vt:lpstr>
      <vt:lpstr>Traditional Dissemination Materials</vt:lpstr>
      <vt:lpstr>Traditional Dissemination Materials</vt:lpstr>
      <vt:lpstr>Traditional Dissemination Materials</vt:lpstr>
      <vt:lpstr>Traditional Dissemination Materials</vt:lpstr>
      <vt:lpstr>Modalities of Data Access</vt:lpstr>
      <vt:lpstr>Modalities of Data Access</vt:lpstr>
      <vt:lpstr>Modalities of Data Access</vt:lpstr>
      <vt:lpstr>Modalities of Data Access</vt:lpstr>
      <vt:lpstr>New Initiatives on Data Dissemination</vt:lpstr>
      <vt:lpstr>New Initiatives on Data Dissemination</vt:lpstr>
      <vt:lpstr>New Initiatives on Data Dissemination</vt:lpstr>
      <vt:lpstr>New Initiatives on Data Dissemination</vt:lpstr>
      <vt:lpstr>New Initiatives on Data Dissemination</vt:lpstr>
      <vt:lpstr>Challenges</vt:lpstr>
      <vt:lpstr>Future Directions</vt:lpstr>
      <vt:lpstr>Thank you</vt:lpstr>
      <vt:lpstr>International Seminar on Modernizing Official Statistics:  Meeting Productivity and New Data Challenges Tianjin, China, October 24 – 26, 2013   Session 5:   Modernization of Data Dissemination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NSO</dc:creator>
  <cp:lastModifiedBy>NSO</cp:lastModifiedBy>
  <cp:revision>43</cp:revision>
  <dcterms:created xsi:type="dcterms:W3CDTF">2013-10-16T00:45:11Z</dcterms:created>
  <dcterms:modified xsi:type="dcterms:W3CDTF">2013-10-21T09:23:44Z</dcterms:modified>
</cp:coreProperties>
</file>